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56" r:id="rId3"/>
    <p:sldId id="257" r:id="rId4"/>
    <p:sldId id="259" r:id="rId5"/>
    <p:sldId id="262"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84" y="7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10/23/2014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10/23/2014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10/23/2014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10/23/2014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10/23/2014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a:t>
            </a:r>
            <a:r>
              <a:rPr lang="en-US" dirty="0" smtClean="0"/>
              <a:t> minutes</a:t>
            </a:r>
            <a:endParaRPr lang="en-GB" dirty="0"/>
          </a:p>
        </p:txBody>
      </p:sp>
      <p:sp>
        <p:nvSpPr>
          <p:cNvPr id="3" name="Content Placeholder 2"/>
          <p:cNvSpPr>
            <a:spLocks noGrp="1"/>
          </p:cNvSpPr>
          <p:nvPr>
            <p:ph idx="1"/>
          </p:nvPr>
        </p:nvSpPr>
        <p:spPr/>
        <p:txBody>
          <a:bodyPr/>
          <a:lstStyle/>
          <a:p>
            <a:r>
              <a:rPr lang="en-US" sz="3600" dirty="0" smtClean="0"/>
              <a:t>In a pair or group of 3- create a short presentation showing everything you know about </a:t>
            </a:r>
            <a:r>
              <a:rPr lang="en-US" sz="3600" dirty="0" err="1" smtClean="0"/>
              <a:t>Comedia</a:t>
            </a:r>
            <a:r>
              <a:rPr lang="en-US" sz="3600" dirty="0" smtClean="0"/>
              <a:t> </a:t>
            </a:r>
            <a:r>
              <a:rPr lang="en-US" sz="3600" dirty="0" err="1" smtClean="0"/>
              <a:t>Dell’arte</a:t>
            </a:r>
            <a:r>
              <a:rPr lang="en-US" dirty="0" smtClean="0"/>
              <a:t>.</a:t>
            </a:r>
            <a:endParaRPr lang="en-GB" dirty="0"/>
          </a:p>
        </p:txBody>
      </p:sp>
    </p:spTree>
    <p:extLst>
      <p:ext uri="{BB962C8B-B14F-4D97-AF65-F5344CB8AC3E}">
        <p14:creationId xmlns:p14="http://schemas.microsoft.com/office/powerpoint/2010/main" val="806172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Slapstick comedy</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597848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slapstick?</a:t>
            </a:r>
            <a:endParaRPr lang="en-GB" dirty="0"/>
          </a:p>
        </p:txBody>
      </p:sp>
      <p:sp>
        <p:nvSpPr>
          <p:cNvPr id="3" name="Content Placeholder 2"/>
          <p:cNvSpPr>
            <a:spLocks noGrp="1"/>
          </p:cNvSpPr>
          <p:nvPr>
            <p:ph idx="1"/>
          </p:nvPr>
        </p:nvSpPr>
        <p:spPr/>
        <p:txBody>
          <a:bodyPr>
            <a:normAutofit fontScale="92500" lnSpcReduction="10000"/>
          </a:bodyPr>
          <a:lstStyle/>
          <a:p>
            <a:r>
              <a:rPr lang="en-US" sz="3200" dirty="0" smtClean="0"/>
              <a:t>The term actually comes from a prop carried by </a:t>
            </a:r>
            <a:r>
              <a:rPr lang="en-US" sz="3200" dirty="0" err="1" smtClean="0"/>
              <a:t>Arlechino</a:t>
            </a:r>
            <a:r>
              <a:rPr lang="en-US" sz="3200" dirty="0" smtClean="0"/>
              <a:t>- which was a slapstick.</a:t>
            </a:r>
          </a:p>
          <a:p>
            <a:endParaRPr lang="en-US" sz="3200" dirty="0"/>
          </a:p>
          <a:p>
            <a:r>
              <a:rPr lang="en-GB" sz="3200" b="1" dirty="0"/>
              <a:t>Slapstick</a:t>
            </a:r>
            <a:r>
              <a:rPr lang="en-GB" sz="3200" dirty="0"/>
              <a:t> is a style of </a:t>
            </a:r>
            <a:r>
              <a:rPr lang="en-GB" sz="3200" dirty="0" smtClean="0"/>
              <a:t>humour </a:t>
            </a:r>
            <a:r>
              <a:rPr lang="en-GB" sz="3200" dirty="0"/>
              <a:t>involving exaggerated physical activity which exceeds the boundaries of common sense</a:t>
            </a:r>
            <a:r>
              <a:rPr lang="en-GB" sz="3200" dirty="0" smtClean="0"/>
              <a:t>.</a:t>
            </a:r>
          </a:p>
          <a:p>
            <a:endParaRPr lang="en-US" sz="3200" dirty="0"/>
          </a:p>
          <a:p>
            <a:r>
              <a:rPr lang="en-US" sz="3200" dirty="0" smtClean="0"/>
              <a:t>This usually involves someone getting hurt.</a:t>
            </a:r>
            <a:endParaRPr lang="en-GB" sz="3200" dirty="0"/>
          </a:p>
        </p:txBody>
      </p:sp>
    </p:spTree>
    <p:extLst>
      <p:ext uri="{BB962C8B-B14F-4D97-AF65-F5344CB8AC3E}">
        <p14:creationId xmlns:p14="http://schemas.microsoft.com/office/powerpoint/2010/main" val="1410398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of slapstick</a:t>
            </a:r>
            <a:endParaRPr lang="en-GB" dirty="0"/>
          </a:p>
        </p:txBody>
      </p:sp>
      <p:sp>
        <p:nvSpPr>
          <p:cNvPr id="3" name="Content Placeholder 2"/>
          <p:cNvSpPr>
            <a:spLocks noGrp="1"/>
          </p:cNvSpPr>
          <p:nvPr>
            <p:ph idx="1"/>
          </p:nvPr>
        </p:nvSpPr>
        <p:spPr/>
        <p:txBody>
          <a:bodyPr>
            <a:normAutofit fontScale="85000" lnSpcReduction="10000"/>
          </a:bodyPr>
          <a:lstStyle/>
          <a:p>
            <a:r>
              <a:rPr lang="en-US" sz="3200" dirty="0" smtClean="0"/>
              <a:t>Exaggeration</a:t>
            </a:r>
          </a:p>
          <a:p>
            <a:r>
              <a:rPr lang="en-US" sz="3200" dirty="0" smtClean="0"/>
              <a:t>Repetition</a:t>
            </a:r>
          </a:p>
          <a:p>
            <a:r>
              <a:rPr lang="en-US" sz="3200" dirty="0" smtClean="0"/>
              <a:t>Dramatic Irony</a:t>
            </a:r>
          </a:p>
          <a:p>
            <a:r>
              <a:rPr lang="en-US" sz="3200" dirty="0" smtClean="0"/>
              <a:t>Rule of 3</a:t>
            </a:r>
          </a:p>
          <a:p>
            <a:endParaRPr lang="en-US" sz="3200" dirty="0"/>
          </a:p>
          <a:p>
            <a:r>
              <a:rPr lang="en-US" sz="3200" dirty="0"/>
              <a:t>In </a:t>
            </a:r>
            <a:r>
              <a:rPr lang="en-US" sz="3200" dirty="0" smtClean="0"/>
              <a:t>Commedia</a:t>
            </a:r>
            <a:r>
              <a:rPr lang="en-US" sz="3200" dirty="0"/>
              <a:t>, a joke is usually made of how any violence/ falls are fake- this is done by using large movements and over the top sound effects</a:t>
            </a:r>
            <a:endParaRPr lang="en-GB" sz="3200" dirty="0"/>
          </a:p>
        </p:txBody>
      </p:sp>
    </p:spTree>
    <p:extLst>
      <p:ext uri="{BB962C8B-B14F-4D97-AF65-F5344CB8AC3E}">
        <p14:creationId xmlns:p14="http://schemas.microsoft.com/office/powerpoint/2010/main" val="1848776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lazzi</a:t>
            </a:r>
            <a:endParaRPr lang="en-GB" dirty="0"/>
          </a:p>
        </p:txBody>
      </p:sp>
      <p:sp>
        <p:nvSpPr>
          <p:cNvPr id="3" name="Content Placeholder 2"/>
          <p:cNvSpPr>
            <a:spLocks noGrp="1"/>
          </p:cNvSpPr>
          <p:nvPr>
            <p:ph idx="1"/>
          </p:nvPr>
        </p:nvSpPr>
        <p:spPr/>
        <p:txBody>
          <a:bodyPr/>
          <a:lstStyle/>
          <a:p>
            <a:r>
              <a:rPr lang="en-US" sz="3200" dirty="0" err="1" smtClean="0"/>
              <a:t>Lazzi</a:t>
            </a:r>
            <a:r>
              <a:rPr lang="en-US" sz="3200" dirty="0" smtClean="0"/>
              <a:t> is a short improvised moment purely for entertainment, this might be-</a:t>
            </a:r>
          </a:p>
          <a:p>
            <a:pPr lvl="2">
              <a:buClr>
                <a:schemeClr val="tx1"/>
              </a:buClr>
              <a:buFontTx/>
              <a:buChar char="•"/>
            </a:pPr>
            <a:r>
              <a:rPr lang="en-US" altLang="en-US" sz="2400" dirty="0">
                <a:latin typeface="Century Gothic" panose="020B0502020202020204" pitchFamily="34" charset="0"/>
                <a:ea typeface="ＭＳ Ｐゴシック" panose="020B0600070205080204" pitchFamily="34" charset="-128"/>
              </a:rPr>
              <a:t>Humorous </a:t>
            </a:r>
            <a:r>
              <a:rPr lang="en-US" altLang="en-US" sz="2400" dirty="0" smtClean="0">
                <a:latin typeface="Century Gothic" panose="020B0502020202020204" pitchFamily="34" charset="0"/>
                <a:ea typeface="ＭＳ Ｐゴシック" panose="020B0600070205080204" pitchFamily="34" charset="-128"/>
              </a:rPr>
              <a:t>remarks (off text </a:t>
            </a:r>
            <a:r>
              <a:rPr lang="en-US" altLang="en-US" sz="2400" dirty="0" err="1" smtClean="0">
                <a:latin typeface="Century Gothic" panose="020B0502020202020204" pitchFamily="34" charset="0"/>
                <a:ea typeface="ＭＳ Ｐゴシック" panose="020B0600070205080204" pitchFamily="34" charset="-128"/>
              </a:rPr>
              <a:t>impro</a:t>
            </a:r>
            <a:r>
              <a:rPr lang="en-US" altLang="en-US" sz="2400" dirty="0" smtClean="0">
                <a:latin typeface="Century Gothic" panose="020B0502020202020204" pitchFamily="34" charset="0"/>
                <a:ea typeface="ＭＳ Ｐゴシック" panose="020B0600070205080204" pitchFamily="34" charset="-128"/>
              </a:rPr>
              <a:t>)</a:t>
            </a:r>
            <a:endParaRPr lang="en-US" altLang="en-US" sz="2400" dirty="0">
              <a:latin typeface="Century Gothic" panose="020B0502020202020204" pitchFamily="34" charset="0"/>
              <a:ea typeface="ＭＳ Ｐゴシック" panose="020B0600070205080204" pitchFamily="34" charset="-128"/>
            </a:endParaRPr>
          </a:p>
          <a:p>
            <a:pPr lvl="2">
              <a:buClr>
                <a:schemeClr val="tx1"/>
              </a:buClr>
              <a:buFontTx/>
              <a:buChar char="•"/>
            </a:pPr>
            <a:r>
              <a:rPr lang="en-US" altLang="en-US" sz="2400" dirty="0">
                <a:latin typeface="Century Gothic" panose="020B0502020202020204" pitchFamily="34" charset="0"/>
                <a:ea typeface="ＭＳ Ｐゴシック" panose="020B0600070205080204" pitchFamily="34" charset="-128"/>
              </a:rPr>
              <a:t>Acrobatics</a:t>
            </a:r>
          </a:p>
          <a:p>
            <a:pPr lvl="2">
              <a:buClr>
                <a:schemeClr val="tx1"/>
              </a:buClr>
              <a:buFontTx/>
              <a:buChar char="•"/>
            </a:pPr>
            <a:r>
              <a:rPr lang="en-US" altLang="en-US" sz="2400" dirty="0">
                <a:latin typeface="Century Gothic" panose="020B0502020202020204" pitchFamily="34" charset="0"/>
                <a:ea typeface="ＭＳ Ｐゴシック" panose="020B0600070205080204" pitchFamily="34" charset="-128"/>
              </a:rPr>
              <a:t>Juggling</a:t>
            </a:r>
          </a:p>
          <a:p>
            <a:pPr lvl="2">
              <a:buClr>
                <a:schemeClr val="tx1"/>
              </a:buClr>
              <a:buFontTx/>
              <a:buChar char="•"/>
            </a:pPr>
            <a:r>
              <a:rPr lang="en-US" altLang="en-US" sz="2400" dirty="0">
                <a:latin typeface="Century Gothic" panose="020B0502020202020204" pitchFamily="34" charset="0"/>
                <a:ea typeface="ＭＳ Ｐゴシック" panose="020B0600070205080204" pitchFamily="34" charset="-128"/>
              </a:rPr>
              <a:t>Wrestling</a:t>
            </a:r>
          </a:p>
          <a:p>
            <a:endParaRPr lang="en-GB" dirty="0"/>
          </a:p>
        </p:txBody>
      </p:sp>
    </p:spTree>
    <p:extLst>
      <p:ext uri="{BB962C8B-B14F-4D97-AF65-F5344CB8AC3E}">
        <p14:creationId xmlns:p14="http://schemas.microsoft.com/office/powerpoint/2010/main" val="1768962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Improv</a:t>
            </a:r>
            <a:endParaRPr lang="en-GB" dirty="0"/>
          </a:p>
        </p:txBody>
      </p:sp>
      <p:sp>
        <p:nvSpPr>
          <p:cNvPr id="3" name="Content Placeholder 2"/>
          <p:cNvSpPr>
            <a:spLocks noGrp="1"/>
          </p:cNvSpPr>
          <p:nvPr>
            <p:ph idx="1"/>
          </p:nvPr>
        </p:nvSpPr>
        <p:spPr/>
        <p:txBody>
          <a:bodyPr>
            <a:normAutofit/>
          </a:bodyPr>
          <a:lstStyle/>
          <a:p>
            <a:r>
              <a:rPr lang="en-US" sz="2800" dirty="0" smtClean="0"/>
              <a:t>Create a scene using characters of your choice-</a:t>
            </a:r>
          </a:p>
          <a:p>
            <a:endParaRPr lang="en-US" sz="2800" dirty="0"/>
          </a:p>
          <a:p>
            <a:pPr lvl="1"/>
            <a:r>
              <a:rPr lang="en-US" sz="2400" dirty="0" smtClean="0"/>
              <a:t>Lovers pass messages to each other through </a:t>
            </a:r>
            <a:r>
              <a:rPr lang="en-US" sz="2400" dirty="0" err="1" smtClean="0"/>
              <a:t>Arlechinno</a:t>
            </a:r>
            <a:r>
              <a:rPr lang="en-US" sz="2400" dirty="0" smtClean="0"/>
              <a:t>- he messes it up. They punish him for it.</a:t>
            </a:r>
            <a:endParaRPr lang="en-GB" sz="2400" dirty="0" smtClean="0"/>
          </a:p>
          <a:p>
            <a:pPr lvl="1"/>
            <a:r>
              <a:rPr lang="en-US" sz="2400" dirty="0" err="1" smtClean="0"/>
              <a:t>Dottore</a:t>
            </a:r>
            <a:r>
              <a:rPr lang="en-US" sz="2400" dirty="0" smtClean="0"/>
              <a:t> is inflicted with an injury and misdiagnoses himself, </a:t>
            </a:r>
            <a:r>
              <a:rPr lang="en-US" sz="2400" dirty="0" err="1" smtClean="0"/>
              <a:t>Colambinna</a:t>
            </a:r>
            <a:r>
              <a:rPr lang="en-US" sz="2400" dirty="0" smtClean="0"/>
              <a:t> takes great pleasure in inflicting these silly treatments on him (classic is a bellows in the bum)</a:t>
            </a:r>
          </a:p>
        </p:txBody>
      </p:sp>
    </p:spTree>
    <p:extLst>
      <p:ext uri="{BB962C8B-B14F-4D97-AF65-F5344CB8AC3E}">
        <p14:creationId xmlns:p14="http://schemas.microsoft.com/office/powerpoint/2010/main" val="3440027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Servant of two masters</a:t>
            </a:r>
            <a:endParaRPr lang="en-GB" dirty="0"/>
          </a:p>
        </p:txBody>
      </p:sp>
      <p:sp>
        <p:nvSpPr>
          <p:cNvPr id="3" name="Content Placeholder 2"/>
          <p:cNvSpPr>
            <a:spLocks noGrp="1"/>
          </p:cNvSpPr>
          <p:nvPr>
            <p:ph idx="1"/>
          </p:nvPr>
        </p:nvSpPr>
        <p:spPr/>
        <p:txBody>
          <a:bodyPr>
            <a:normAutofit/>
          </a:bodyPr>
          <a:lstStyle/>
          <a:p>
            <a:r>
              <a:rPr lang="en-US" sz="2800" dirty="0" smtClean="0"/>
              <a:t>This is the classic Commedia play (even though it was written 200 years after the commedia hey day, but then no one wrote plays then, it was all scenarios to improvise.</a:t>
            </a:r>
          </a:p>
          <a:p>
            <a:endParaRPr lang="en-US" sz="2800" dirty="0"/>
          </a:p>
          <a:p>
            <a:r>
              <a:rPr lang="en-US" sz="2800" dirty="0" smtClean="0"/>
              <a:t>We’ll read a bit and </a:t>
            </a:r>
            <a:r>
              <a:rPr lang="en-US" sz="2800" dirty="0" err="1" smtClean="0"/>
              <a:t>descide</a:t>
            </a:r>
            <a:r>
              <a:rPr lang="en-US" sz="2800" dirty="0" smtClean="0"/>
              <a:t> which character is </a:t>
            </a:r>
            <a:r>
              <a:rPr lang="en-US" sz="2800" smtClean="0"/>
              <a:t>which etc.</a:t>
            </a:r>
            <a:endParaRPr lang="en-GB" sz="2800" dirty="0"/>
          </a:p>
        </p:txBody>
      </p:sp>
    </p:spTree>
    <p:extLst>
      <p:ext uri="{BB962C8B-B14F-4D97-AF65-F5344CB8AC3E}">
        <p14:creationId xmlns:p14="http://schemas.microsoft.com/office/powerpoint/2010/main" val="248454966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TC103457464[[fn=Dividend]]</Template>
  <TotalTime>15</TotalTime>
  <Words>239</Words>
  <Application>Microsoft Office PowerPoint</Application>
  <PresentationFormat>Widescreen</PresentationFormat>
  <Paragraphs>31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ＭＳ Ｐゴシック</vt:lpstr>
      <vt:lpstr>Century Gothic</vt:lpstr>
      <vt:lpstr>Gill Sans MT</vt:lpstr>
      <vt:lpstr>Wingdings 2</vt:lpstr>
      <vt:lpstr>Dividend</vt:lpstr>
      <vt:lpstr>3 minutes</vt:lpstr>
      <vt:lpstr>Slapstick comedy</vt:lpstr>
      <vt:lpstr>What is slapstick?</vt:lpstr>
      <vt:lpstr>Rules of slapstick</vt:lpstr>
      <vt:lpstr>lazzi</vt:lpstr>
      <vt:lpstr>Improv</vt:lpstr>
      <vt:lpstr>Servant of two masters</vt:lpstr>
    </vt:vector>
  </TitlesOfParts>
  <Company>Bexley Grammar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minutes</dc:title>
  <dc:creator>otley_h</dc:creator>
  <cp:lastModifiedBy>otley_h</cp:lastModifiedBy>
  <cp:revision>4</cp:revision>
  <dcterms:created xsi:type="dcterms:W3CDTF">2014-10-23T12:36:39Z</dcterms:created>
  <dcterms:modified xsi:type="dcterms:W3CDTF">2014-10-23T12:52:03Z</dcterms:modified>
</cp:coreProperties>
</file>