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64" r:id="rId4"/>
    <p:sldId id="257" r:id="rId5"/>
    <p:sldId id="259" r:id="rId6"/>
    <p:sldId id="265" r:id="rId7"/>
    <p:sldId id="258"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84"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12/18/2013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12/18/2013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Ui</a:t>
            </a:r>
            <a:r>
              <a:rPr lang="en-US" dirty="0" smtClean="0"/>
              <a:t> </a:t>
            </a:r>
            <a:r>
              <a:rPr lang="en-US" dirty="0" err="1" smtClean="0"/>
              <a:t>contunuis</a:t>
            </a:r>
            <a:endParaRPr lang="en-GB" dirty="0"/>
          </a:p>
        </p:txBody>
      </p:sp>
      <p:sp>
        <p:nvSpPr>
          <p:cNvPr id="3" name="Subtitle 2"/>
          <p:cNvSpPr>
            <a:spLocks noGrp="1"/>
          </p:cNvSpPr>
          <p:nvPr>
            <p:ph type="subTitle" idx="1"/>
          </p:nvPr>
        </p:nvSpPr>
        <p:spPr/>
        <p:txBody>
          <a:bodyPr/>
          <a:lstStyle/>
          <a:p>
            <a:r>
              <a:rPr lang="en-US" dirty="0" smtClean="0"/>
              <a:t>This looks a bit like a wrapped present… Sort of</a:t>
            </a:r>
            <a:endParaRPr lang="en-GB" dirty="0"/>
          </a:p>
        </p:txBody>
      </p:sp>
    </p:spTree>
    <p:extLst>
      <p:ext uri="{BB962C8B-B14F-4D97-AF65-F5344CB8AC3E}">
        <p14:creationId xmlns:p14="http://schemas.microsoft.com/office/powerpoint/2010/main" val="4093090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write this down</a:t>
            </a:r>
            <a:endParaRPr lang="en-GB" dirty="0"/>
          </a:p>
        </p:txBody>
      </p:sp>
      <p:sp>
        <p:nvSpPr>
          <p:cNvPr id="3" name="Content Placeholder 2"/>
          <p:cNvSpPr>
            <a:spLocks noGrp="1"/>
          </p:cNvSpPr>
          <p:nvPr>
            <p:ph idx="1"/>
          </p:nvPr>
        </p:nvSpPr>
        <p:spPr>
          <a:xfrm>
            <a:off x="1295401" y="2556931"/>
            <a:ext cx="9601196" cy="3605873"/>
          </a:xfrm>
        </p:spPr>
        <p:txBody>
          <a:bodyPr>
            <a:normAutofit fontScale="70000" lnSpcReduction="20000"/>
          </a:bodyPr>
          <a:lstStyle/>
          <a:p>
            <a:r>
              <a:rPr lang="en-GB" dirty="0"/>
              <a:t>Explain how the performers used their movement and physical skills in order to </a:t>
            </a:r>
            <a:r>
              <a:rPr lang="en-GB" dirty="0" smtClean="0"/>
              <a:t>engage the </a:t>
            </a:r>
            <a:r>
              <a:rPr lang="en-GB" dirty="0"/>
              <a:t>audience at particular </a:t>
            </a:r>
            <a:r>
              <a:rPr lang="en-GB" dirty="0" smtClean="0"/>
              <a:t>moments</a:t>
            </a:r>
          </a:p>
          <a:p>
            <a:endParaRPr lang="en-US" dirty="0"/>
          </a:p>
          <a:p>
            <a:r>
              <a:rPr lang="en-US" dirty="0" smtClean="0"/>
              <a:t>Write this essay, aim or about 800-1000 words, you should cover 4 or 5 moments in the play and make sure you are clear as to how they are ‘engaging’</a:t>
            </a:r>
          </a:p>
          <a:p>
            <a:endParaRPr lang="en-US" dirty="0"/>
          </a:p>
          <a:p>
            <a:r>
              <a:rPr lang="en-US" dirty="0" smtClean="0"/>
              <a:t>You are welcome to write this about Curious Incident or </a:t>
            </a:r>
            <a:r>
              <a:rPr lang="en-US" dirty="0" err="1" smtClean="0"/>
              <a:t>Ui</a:t>
            </a:r>
            <a:r>
              <a:rPr lang="en-US" dirty="0" smtClean="0"/>
              <a:t> (or Greek for that matter)</a:t>
            </a:r>
          </a:p>
          <a:p>
            <a:endParaRPr lang="en-US" dirty="0"/>
          </a:p>
          <a:p>
            <a:r>
              <a:rPr lang="en-US" dirty="0" smtClean="0"/>
              <a:t>Also hand in exam notes on </a:t>
            </a:r>
            <a:r>
              <a:rPr lang="en-US" dirty="0" err="1" smtClean="0"/>
              <a:t>Ui</a:t>
            </a:r>
            <a:r>
              <a:rPr lang="en-US" dirty="0"/>
              <a:t> </a:t>
            </a:r>
            <a:r>
              <a:rPr lang="en-US" dirty="0" smtClean="0"/>
              <a:t>(or Greek)- two pages full of gingerbread man.</a:t>
            </a:r>
          </a:p>
          <a:p>
            <a:endParaRPr lang="en-US" dirty="0"/>
          </a:p>
          <a:p>
            <a:r>
              <a:rPr lang="en-US" dirty="0" smtClean="0"/>
              <a:t>Hand in Tuesday after Christmas holiday- thank you.</a:t>
            </a:r>
          </a:p>
        </p:txBody>
      </p:sp>
    </p:spTree>
    <p:extLst>
      <p:ext uri="{BB962C8B-B14F-4D97-AF65-F5344CB8AC3E}">
        <p14:creationId xmlns:p14="http://schemas.microsoft.com/office/powerpoint/2010/main" val="2549921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programme</a:t>
            </a:r>
            <a:endParaRPr lang="en-GB" dirty="0"/>
          </a:p>
        </p:txBody>
      </p:sp>
      <p:sp>
        <p:nvSpPr>
          <p:cNvPr id="3" name="Content Placeholder 2"/>
          <p:cNvSpPr>
            <a:spLocks noGrp="1"/>
          </p:cNvSpPr>
          <p:nvPr>
            <p:ph idx="1"/>
          </p:nvPr>
        </p:nvSpPr>
        <p:spPr/>
        <p:txBody>
          <a:bodyPr>
            <a:normAutofit fontScale="92500" lnSpcReduction="20000"/>
          </a:bodyPr>
          <a:lstStyle/>
          <a:p>
            <a:r>
              <a:rPr lang="en-US" dirty="0" smtClean="0"/>
              <a:t>Dictate key info from </a:t>
            </a:r>
            <a:r>
              <a:rPr lang="en-US" dirty="0" err="1" smtClean="0"/>
              <a:t>programme</a:t>
            </a:r>
            <a:endParaRPr lang="en-US" dirty="0" smtClean="0"/>
          </a:p>
          <a:p>
            <a:endParaRPr lang="en-US" dirty="0"/>
          </a:p>
          <a:p>
            <a:r>
              <a:rPr lang="en-US" dirty="0" smtClean="0"/>
              <a:t>Director- Jonathan Church</a:t>
            </a:r>
          </a:p>
          <a:p>
            <a:endParaRPr lang="en-US" dirty="0"/>
          </a:p>
          <a:p>
            <a:r>
              <a:rPr lang="en-US" dirty="0" err="1" smtClean="0"/>
              <a:t>Ui</a:t>
            </a:r>
            <a:r>
              <a:rPr lang="en-US" dirty="0" smtClean="0"/>
              <a:t>- Henry Goodman, </a:t>
            </a:r>
            <a:r>
              <a:rPr lang="en-US" dirty="0" err="1" smtClean="0"/>
              <a:t>Giri</a:t>
            </a:r>
            <a:r>
              <a:rPr lang="en-US" dirty="0" smtClean="0"/>
              <a:t>- Joe </a:t>
            </a:r>
            <a:r>
              <a:rPr lang="en-US" dirty="0" err="1" smtClean="0"/>
              <a:t>McGann</a:t>
            </a:r>
            <a:r>
              <a:rPr lang="en-US" dirty="0" smtClean="0"/>
              <a:t>, Roma- Michael Feast, </a:t>
            </a:r>
            <a:r>
              <a:rPr lang="en-US" dirty="0" err="1" smtClean="0"/>
              <a:t>Givola</a:t>
            </a:r>
            <a:r>
              <a:rPr lang="en-US" dirty="0" smtClean="0"/>
              <a:t>- David </a:t>
            </a:r>
            <a:r>
              <a:rPr lang="en-US" dirty="0" err="1" smtClean="0"/>
              <a:t>Sturzaker</a:t>
            </a:r>
            <a:r>
              <a:rPr lang="en-US" dirty="0" smtClean="0"/>
              <a:t>, </a:t>
            </a:r>
            <a:r>
              <a:rPr lang="en-US" dirty="0" err="1" smtClean="0"/>
              <a:t>Dogsborough</a:t>
            </a:r>
            <a:r>
              <a:rPr lang="en-US" dirty="0" smtClean="0"/>
              <a:t>- William Gaunt</a:t>
            </a:r>
          </a:p>
          <a:p>
            <a:endParaRPr lang="en-US" dirty="0"/>
          </a:p>
          <a:p>
            <a:r>
              <a:rPr lang="en-US" dirty="0" smtClean="0"/>
              <a:t>Duchess Theatre, 26</a:t>
            </a:r>
            <a:r>
              <a:rPr lang="en-US" baseline="30000" dirty="0" smtClean="0"/>
              <a:t>th</a:t>
            </a:r>
            <a:r>
              <a:rPr lang="en-US" dirty="0" smtClean="0"/>
              <a:t> November</a:t>
            </a:r>
            <a:endParaRPr lang="en-GB" dirty="0"/>
          </a:p>
        </p:txBody>
      </p:sp>
    </p:spTree>
    <p:extLst>
      <p:ext uri="{BB962C8B-B14F-4D97-AF65-F5344CB8AC3E}">
        <p14:creationId xmlns:p14="http://schemas.microsoft.com/office/powerpoint/2010/main" val="4141530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Paragraphs</a:t>
            </a:r>
            <a:endParaRPr lang="en-GB" dirty="0"/>
          </a:p>
        </p:txBody>
      </p:sp>
      <p:sp>
        <p:nvSpPr>
          <p:cNvPr id="3" name="Content Placeholder 2"/>
          <p:cNvSpPr>
            <a:spLocks noGrp="1"/>
          </p:cNvSpPr>
          <p:nvPr>
            <p:ph idx="1"/>
          </p:nvPr>
        </p:nvSpPr>
        <p:spPr/>
        <p:txBody>
          <a:bodyPr/>
          <a:lstStyle/>
          <a:p>
            <a:r>
              <a:rPr lang="en-US" dirty="0" smtClean="0"/>
              <a:t>In the last lesson we were writing paragraphs about </a:t>
            </a:r>
            <a:r>
              <a:rPr lang="en-US" dirty="0" err="1" smtClean="0"/>
              <a:t>Ui</a:t>
            </a:r>
            <a:r>
              <a:rPr lang="en-US" dirty="0" smtClean="0"/>
              <a:t>-</a:t>
            </a:r>
          </a:p>
          <a:p>
            <a:endParaRPr lang="en-US" dirty="0"/>
          </a:p>
          <a:p>
            <a:r>
              <a:rPr lang="en-US" dirty="0" smtClean="0"/>
              <a:t>You have 3 minutes to finish this or read over it, just make sure it actually answers the question.</a:t>
            </a:r>
            <a:endParaRPr lang="en-GB" dirty="0"/>
          </a:p>
        </p:txBody>
      </p:sp>
    </p:spTree>
    <p:extLst>
      <p:ext uri="{BB962C8B-B14F-4D97-AF65-F5344CB8AC3E}">
        <p14:creationId xmlns:p14="http://schemas.microsoft.com/office/powerpoint/2010/main" val="1126904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Feed-a-back</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27926286"/>
              </p:ext>
            </p:extLst>
          </p:nvPr>
        </p:nvGraphicFramePr>
        <p:xfrm>
          <a:off x="0" y="0"/>
          <a:ext cx="12192000" cy="6858000"/>
        </p:xfrm>
        <a:graphic>
          <a:graphicData uri="http://schemas.openxmlformats.org/drawingml/2006/table">
            <a:tbl>
              <a:tblPr firstRow="1" bandRow="1">
                <a:tableStyleId>{5C22544A-7EE6-4342-B048-85BDC9FD1C3A}</a:tableStyleId>
              </a:tblPr>
              <a:tblGrid>
                <a:gridCol w="6707759"/>
                <a:gridCol w="5484241"/>
              </a:tblGrid>
              <a:tr h="6858000">
                <a:tc>
                  <a:txBody>
                    <a:bodyPr/>
                    <a:lstStyle/>
                    <a:p>
                      <a:pPr marL="342900" indent="-342900">
                        <a:buFont typeface="+mj-lt"/>
                        <a:buAutoNum type="arabicPeriod"/>
                      </a:pPr>
                      <a:r>
                        <a:rPr lang="en-GB" sz="2800" b="0" i="0" u="none" strike="noStrike" kern="1200" baseline="0" dirty="0" smtClean="0">
                          <a:solidFill>
                            <a:schemeClr val="tx1">
                              <a:lumMod val="95000"/>
                              <a:lumOff val="5000"/>
                            </a:schemeClr>
                          </a:solidFill>
                          <a:latin typeface="+mn-lt"/>
                          <a:ea typeface="+mn-ea"/>
                          <a:cs typeface="+mn-cs"/>
                        </a:rPr>
                        <a:t>The candidate demonstrates </a:t>
                      </a:r>
                      <a:r>
                        <a:rPr lang="en-GB" sz="2800" b="1" i="0" u="sng" strike="noStrike" kern="1200" baseline="0" dirty="0" smtClean="0">
                          <a:solidFill>
                            <a:schemeClr val="tx1">
                              <a:lumMod val="95000"/>
                              <a:lumOff val="5000"/>
                            </a:schemeClr>
                          </a:solidFill>
                          <a:latin typeface="+mn-lt"/>
                          <a:ea typeface="+mn-ea"/>
                          <a:cs typeface="+mn-cs"/>
                        </a:rPr>
                        <a:t>clear knowledg</a:t>
                      </a:r>
                      <a:r>
                        <a:rPr lang="en-GB" sz="2800" b="0" i="0" u="sng" strike="noStrike" kern="1200" baseline="0" dirty="0" smtClean="0">
                          <a:solidFill>
                            <a:schemeClr val="tx1">
                              <a:lumMod val="95000"/>
                              <a:lumOff val="5000"/>
                            </a:schemeClr>
                          </a:solidFill>
                          <a:latin typeface="+mn-lt"/>
                          <a:ea typeface="+mn-ea"/>
                          <a:cs typeface="+mn-cs"/>
                        </a:rPr>
                        <a:t>e </a:t>
                      </a:r>
                      <a:r>
                        <a:rPr lang="en-GB" sz="2800" b="0" i="0" u="none" strike="noStrike" kern="1200" baseline="0" dirty="0" smtClean="0">
                          <a:solidFill>
                            <a:schemeClr val="tx1">
                              <a:lumMod val="95000"/>
                              <a:lumOff val="5000"/>
                            </a:schemeClr>
                          </a:solidFill>
                          <a:latin typeface="+mn-lt"/>
                          <a:ea typeface="+mn-ea"/>
                          <a:cs typeface="+mn-cs"/>
                        </a:rPr>
                        <a:t>and understanding of the </a:t>
                      </a:r>
                      <a:r>
                        <a:rPr lang="en-GB" sz="2800" b="1" i="0" u="sng" strike="noStrike" kern="1200" baseline="0" dirty="0" smtClean="0">
                          <a:solidFill>
                            <a:schemeClr val="tx1">
                              <a:lumMod val="95000"/>
                              <a:lumOff val="5000"/>
                            </a:schemeClr>
                          </a:solidFill>
                          <a:latin typeface="+mn-lt"/>
                          <a:ea typeface="+mn-ea"/>
                          <a:cs typeface="+mn-cs"/>
                        </a:rPr>
                        <a:t>style and form</a:t>
                      </a:r>
                      <a:r>
                        <a:rPr lang="en-GB" sz="2800" b="1" i="0" u="none" strike="noStrike" kern="1200" baseline="0" dirty="0" smtClean="0">
                          <a:solidFill>
                            <a:schemeClr val="tx1">
                              <a:lumMod val="95000"/>
                              <a:lumOff val="5000"/>
                            </a:schemeClr>
                          </a:solidFill>
                          <a:latin typeface="+mn-lt"/>
                          <a:ea typeface="+mn-ea"/>
                          <a:cs typeface="+mn-cs"/>
                        </a:rPr>
                        <a:t> of the chosen production</a:t>
                      </a:r>
                    </a:p>
                    <a:p>
                      <a:pPr marL="342900" indent="-342900">
                        <a:buFont typeface="+mj-lt"/>
                        <a:buAutoNum type="arabicPeriod"/>
                      </a:pPr>
                      <a:endParaRPr lang="en-GB" sz="2800" b="0" i="0" u="none" strike="noStrike" kern="1200" baseline="0" dirty="0" smtClean="0">
                        <a:solidFill>
                          <a:schemeClr val="tx1">
                            <a:lumMod val="95000"/>
                            <a:lumOff val="5000"/>
                          </a:schemeClr>
                        </a:solidFill>
                        <a:latin typeface="+mn-lt"/>
                        <a:ea typeface="+mn-ea"/>
                        <a:cs typeface="+mn-cs"/>
                      </a:endParaRPr>
                    </a:p>
                    <a:p>
                      <a:pPr marL="342900" indent="-342900">
                        <a:buFont typeface="+mj-lt"/>
                        <a:buAutoNum type="arabicPeriod"/>
                      </a:pPr>
                      <a:r>
                        <a:rPr lang="en-GB" sz="2800" b="0" i="0" u="none" strike="noStrike" kern="1200" baseline="0" dirty="0" smtClean="0">
                          <a:solidFill>
                            <a:schemeClr val="tx1">
                              <a:lumMod val="95000"/>
                              <a:lumOff val="5000"/>
                            </a:schemeClr>
                          </a:solidFill>
                          <a:latin typeface="+mn-lt"/>
                          <a:ea typeface="+mn-ea"/>
                          <a:cs typeface="+mn-cs"/>
                        </a:rPr>
                        <a:t>There is evidence of a </a:t>
                      </a:r>
                      <a:r>
                        <a:rPr lang="en-GB" sz="2800" b="0" i="0" u="sng" strike="noStrike" kern="1200" baseline="0" dirty="0" smtClean="0">
                          <a:solidFill>
                            <a:schemeClr val="tx1">
                              <a:lumMod val="95000"/>
                              <a:lumOff val="5000"/>
                            </a:schemeClr>
                          </a:solidFill>
                          <a:latin typeface="+mn-lt"/>
                          <a:ea typeface="+mn-ea"/>
                          <a:cs typeface="+mn-cs"/>
                        </a:rPr>
                        <a:t>very sound theoretical understanding of the production aims</a:t>
                      </a:r>
                      <a:r>
                        <a:rPr lang="en-GB" sz="2800" b="0" i="0" u="none" strike="noStrike" kern="1200" baseline="0" dirty="0" smtClean="0">
                          <a:solidFill>
                            <a:schemeClr val="tx1">
                              <a:lumMod val="95000"/>
                              <a:lumOff val="5000"/>
                            </a:schemeClr>
                          </a:solidFill>
                          <a:latin typeface="+mn-lt"/>
                          <a:ea typeface="+mn-ea"/>
                          <a:cs typeface="+mn-cs"/>
                        </a:rPr>
                        <a:t> of the production team</a:t>
                      </a:r>
                    </a:p>
                    <a:p>
                      <a:pPr marL="342900" indent="-342900">
                        <a:buFont typeface="+mj-lt"/>
                        <a:buAutoNum type="arabicPeriod"/>
                      </a:pPr>
                      <a:endParaRPr lang="en-GB" sz="2800" b="0" i="0" u="none" strike="noStrike" kern="1200" baseline="0" dirty="0" smtClean="0">
                        <a:solidFill>
                          <a:schemeClr val="tx1">
                            <a:lumMod val="95000"/>
                            <a:lumOff val="5000"/>
                          </a:schemeClr>
                        </a:solidFill>
                        <a:latin typeface="+mn-lt"/>
                        <a:ea typeface="+mn-ea"/>
                        <a:cs typeface="+mn-cs"/>
                      </a:endParaRPr>
                    </a:p>
                    <a:p>
                      <a:pPr marL="342900" indent="-342900">
                        <a:buFont typeface="+mj-lt"/>
                        <a:buAutoNum type="arabicPeriod"/>
                      </a:pPr>
                      <a:r>
                        <a:rPr lang="en-GB" sz="2800" b="0" i="0" u="none" strike="noStrike" kern="1200" baseline="0" dirty="0" smtClean="0">
                          <a:solidFill>
                            <a:schemeClr val="tx1">
                              <a:lumMod val="95000"/>
                              <a:lumOff val="5000"/>
                            </a:schemeClr>
                          </a:solidFill>
                          <a:latin typeface="+mn-lt"/>
                          <a:ea typeface="+mn-ea"/>
                          <a:cs typeface="+mn-cs"/>
                        </a:rPr>
                        <a:t>There are many </a:t>
                      </a:r>
                      <a:r>
                        <a:rPr lang="en-GB" sz="2800" b="0" i="0" u="sng" strike="noStrike" kern="1200" baseline="0" dirty="0" smtClean="0">
                          <a:solidFill>
                            <a:schemeClr val="tx1">
                              <a:lumMod val="95000"/>
                              <a:lumOff val="5000"/>
                            </a:schemeClr>
                          </a:solidFill>
                          <a:latin typeface="+mn-lt"/>
                          <a:ea typeface="+mn-ea"/>
                          <a:cs typeface="+mn-cs"/>
                        </a:rPr>
                        <a:t>purposeful references to specific aspects </a:t>
                      </a:r>
                      <a:r>
                        <a:rPr lang="en-GB" sz="2800" b="0" i="0" u="none" strike="noStrike" kern="1200" baseline="0" dirty="0" smtClean="0">
                          <a:solidFill>
                            <a:schemeClr val="tx1">
                              <a:lumMod val="95000"/>
                              <a:lumOff val="5000"/>
                            </a:schemeClr>
                          </a:solidFill>
                          <a:latin typeface="+mn-lt"/>
                          <a:ea typeface="+mn-ea"/>
                          <a:cs typeface="+mn-cs"/>
                        </a:rPr>
                        <a:t>of the production </a:t>
                      </a:r>
                    </a:p>
                    <a:p>
                      <a:pPr marL="342900" indent="-342900">
                        <a:buFont typeface="+mj-lt"/>
                        <a:buAutoNum type="arabicPeriod"/>
                      </a:pPr>
                      <a:endParaRPr lang="en-GB" sz="2800" b="0" i="0" u="none" strike="noStrike" kern="1200" baseline="0" dirty="0" smtClean="0">
                        <a:solidFill>
                          <a:schemeClr val="tx1">
                            <a:lumMod val="95000"/>
                            <a:lumOff val="5000"/>
                          </a:schemeClr>
                        </a:solidFill>
                        <a:latin typeface="+mn-lt"/>
                        <a:ea typeface="+mn-ea"/>
                        <a:cs typeface="+mn-cs"/>
                      </a:endParaRPr>
                    </a:p>
                    <a:p>
                      <a:pPr marL="342900" indent="-342900">
                        <a:buFont typeface="+mj-lt"/>
                        <a:buAutoNum type="arabicPeriod"/>
                      </a:pPr>
                      <a:r>
                        <a:rPr lang="en-GB" sz="2800" b="0" i="0" u="none" strike="noStrike" kern="1200" baseline="0" dirty="0" smtClean="0">
                          <a:solidFill>
                            <a:schemeClr val="tx1">
                              <a:lumMod val="95000"/>
                              <a:lumOff val="5000"/>
                            </a:schemeClr>
                          </a:solidFill>
                          <a:latin typeface="+mn-lt"/>
                          <a:ea typeface="+mn-ea"/>
                          <a:cs typeface="+mn-cs"/>
                        </a:rPr>
                        <a:t>Information is well-organised, making the candidate’s </a:t>
                      </a:r>
                      <a:r>
                        <a:rPr lang="en-GB" sz="2800" b="0" i="0" u="sng" strike="noStrike" kern="1200" baseline="0" dirty="0" smtClean="0">
                          <a:solidFill>
                            <a:schemeClr val="tx1">
                              <a:lumMod val="95000"/>
                              <a:lumOff val="5000"/>
                            </a:schemeClr>
                          </a:solidFill>
                          <a:latin typeface="+mn-lt"/>
                          <a:ea typeface="+mn-ea"/>
                          <a:cs typeface="+mn-cs"/>
                        </a:rPr>
                        <a:t>meaning very clear</a:t>
                      </a:r>
                      <a:r>
                        <a:rPr lang="en-GB" sz="2800" b="0" i="0" u="none" strike="noStrike" kern="1200" baseline="0" dirty="0" smtClean="0">
                          <a:solidFill>
                            <a:schemeClr val="tx1">
                              <a:lumMod val="95000"/>
                              <a:lumOff val="5000"/>
                            </a:schemeClr>
                          </a:solidFill>
                          <a:latin typeface="+mn-lt"/>
                          <a:ea typeface="+mn-ea"/>
                          <a:cs typeface="+mn-cs"/>
                        </a:rPr>
                        <a:t>. Expression is very clear, including a confident and accurate use of </a:t>
                      </a:r>
                      <a:r>
                        <a:rPr lang="en-GB" sz="2800" b="0" i="0" u="sng" strike="noStrike" kern="1200" baseline="0" dirty="0" smtClean="0">
                          <a:solidFill>
                            <a:schemeClr val="tx1">
                              <a:lumMod val="95000"/>
                              <a:lumOff val="5000"/>
                            </a:schemeClr>
                          </a:solidFill>
                          <a:latin typeface="+mn-lt"/>
                          <a:ea typeface="+mn-ea"/>
                          <a:cs typeface="+mn-cs"/>
                        </a:rPr>
                        <a:t>appropriate terminology</a:t>
                      </a:r>
                      <a:endParaRPr lang="en-GB" sz="2800" u="sng" dirty="0">
                        <a:solidFill>
                          <a:schemeClr val="tx1">
                            <a:lumMod val="95000"/>
                            <a:lumOff val="5000"/>
                          </a:schemeClr>
                        </a:solidFill>
                      </a:endParaRPr>
                    </a:p>
                  </a:txBody>
                  <a:tcPr>
                    <a:solidFill>
                      <a:srgbClr val="FFFF00"/>
                    </a:solidFill>
                  </a:tcPr>
                </a:tc>
                <a:tc>
                  <a:txBody>
                    <a:bodyPr/>
                    <a:lstStyle/>
                    <a:p>
                      <a:pPr marL="0" indent="0">
                        <a:buFont typeface="Arial" pitchFamily="34" charset="0"/>
                        <a:buNone/>
                      </a:pPr>
                      <a:r>
                        <a:rPr lang="en-GB" sz="2800" b="0" i="0" u="none" strike="noStrike" kern="1200" baseline="0" dirty="0" smtClean="0">
                          <a:solidFill>
                            <a:schemeClr val="tx1">
                              <a:lumMod val="95000"/>
                              <a:lumOff val="5000"/>
                            </a:schemeClr>
                          </a:solidFill>
                          <a:latin typeface="+mn-lt"/>
                          <a:ea typeface="+mn-ea"/>
                          <a:cs typeface="+mn-cs"/>
                        </a:rPr>
                        <a:t>5. The candidate displays a good degree of discrimination in selecting a production which is </a:t>
                      </a:r>
                      <a:r>
                        <a:rPr lang="en-GB" sz="2800" b="0" i="0" u="sng" strike="noStrike" kern="1200" baseline="0" dirty="0" smtClean="0">
                          <a:solidFill>
                            <a:schemeClr val="tx1">
                              <a:lumMod val="95000"/>
                              <a:lumOff val="5000"/>
                            </a:schemeClr>
                          </a:solidFill>
                          <a:latin typeface="+mn-lt"/>
                          <a:ea typeface="+mn-ea"/>
                          <a:cs typeface="+mn-cs"/>
                        </a:rPr>
                        <a:t>entirely appropriate to the question set</a:t>
                      </a:r>
                    </a:p>
                    <a:p>
                      <a:endParaRPr lang="en-GB" sz="2800" b="0" i="0" u="none" strike="noStrike" kern="1200" baseline="0" dirty="0" smtClean="0">
                        <a:solidFill>
                          <a:schemeClr val="tx1">
                            <a:lumMod val="95000"/>
                            <a:lumOff val="5000"/>
                          </a:schemeClr>
                        </a:solidFill>
                        <a:latin typeface="+mn-lt"/>
                        <a:ea typeface="+mn-ea"/>
                        <a:cs typeface="+mn-cs"/>
                      </a:endParaRPr>
                    </a:p>
                    <a:p>
                      <a:r>
                        <a:rPr lang="en-GB" sz="2800" b="0" i="0" u="none" strike="noStrike" kern="1200" baseline="0" dirty="0" smtClean="0">
                          <a:solidFill>
                            <a:schemeClr val="tx1">
                              <a:lumMod val="95000"/>
                              <a:lumOff val="5000"/>
                            </a:schemeClr>
                          </a:solidFill>
                          <a:latin typeface="+mn-lt"/>
                          <a:ea typeface="+mn-ea"/>
                          <a:cs typeface="+mn-cs"/>
                        </a:rPr>
                        <a:t> 6. There is </a:t>
                      </a:r>
                      <a:r>
                        <a:rPr lang="en-GB" sz="2800" b="0" i="0" u="sng" strike="noStrike" kern="1200" baseline="0" dirty="0" smtClean="0">
                          <a:solidFill>
                            <a:schemeClr val="tx1">
                              <a:lumMod val="95000"/>
                              <a:lumOff val="5000"/>
                            </a:schemeClr>
                          </a:solidFill>
                          <a:latin typeface="+mn-lt"/>
                          <a:ea typeface="+mn-ea"/>
                          <a:cs typeface="+mn-cs"/>
                        </a:rPr>
                        <a:t>sound critical appreciation of</a:t>
                      </a:r>
                    </a:p>
                    <a:p>
                      <a:r>
                        <a:rPr lang="en-GB" sz="2800" b="0" i="0" u="sng" strike="noStrike" kern="1200" baseline="0" dirty="0" smtClean="0">
                          <a:solidFill>
                            <a:schemeClr val="tx1">
                              <a:lumMod val="95000"/>
                              <a:lumOff val="5000"/>
                            </a:schemeClr>
                          </a:solidFill>
                          <a:latin typeface="+mn-lt"/>
                          <a:ea typeface="+mn-ea"/>
                          <a:cs typeface="+mn-cs"/>
                        </a:rPr>
                        <a:t>performance skills</a:t>
                      </a:r>
                      <a:r>
                        <a:rPr lang="en-GB" sz="2800" b="0" i="0" u="none" strike="noStrike" kern="1200" baseline="0" dirty="0" smtClean="0">
                          <a:solidFill>
                            <a:schemeClr val="tx1">
                              <a:lumMod val="95000"/>
                              <a:lumOff val="5000"/>
                            </a:schemeClr>
                          </a:solidFill>
                          <a:latin typeface="+mn-lt"/>
                          <a:ea typeface="+mn-ea"/>
                          <a:cs typeface="+mn-cs"/>
                        </a:rPr>
                        <a:t> used to </a:t>
                      </a:r>
                      <a:r>
                        <a:rPr lang="en-GB" sz="2800" b="0" i="0" u="sng" strike="noStrike" kern="1200" baseline="0" dirty="0" smtClean="0">
                          <a:solidFill>
                            <a:schemeClr val="tx1">
                              <a:lumMod val="95000"/>
                              <a:lumOff val="5000"/>
                            </a:schemeClr>
                          </a:solidFill>
                          <a:latin typeface="+mn-lt"/>
                          <a:ea typeface="+mn-ea"/>
                          <a:cs typeface="+mn-cs"/>
                        </a:rPr>
                        <a:t>bring characters to</a:t>
                      </a:r>
                    </a:p>
                    <a:p>
                      <a:r>
                        <a:rPr lang="en-GB" sz="2800" b="0" i="0" u="sng" strike="noStrike" kern="1200" baseline="0" dirty="0" smtClean="0">
                          <a:solidFill>
                            <a:schemeClr val="tx1">
                              <a:lumMod val="95000"/>
                              <a:lumOff val="5000"/>
                            </a:schemeClr>
                          </a:solidFill>
                          <a:latin typeface="+mn-lt"/>
                          <a:ea typeface="+mn-ea"/>
                          <a:cs typeface="+mn-cs"/>
                        </a:rPr>
                        <a:t>life at particular moments</a:t>
                      </a:r>
                    </a:p>
                    <a:p>
                      <a:pPr marL="0" indent="0">
                        <a:buFont typeface="+mj-lt"/>
                        <a:buNone/>
                      </a:pPr>
                      <a:endParaRPr lang="en-GB" sz="2800" b="0" i="0" u="none" strike="noStrike" kern="1200" baseline="0" dirty="0" smtClean="0">
                        <a:solidFill>
                          <a:schemeClr val="tx1">
                            <a:lumMod val="95000"/>
                            <a:lumOff val="5000"/>
                          </a:schemeClr>
                        </a:solidFill>
                        <a:latin typeface="+mn-lt"/>
                        <a:ea typeface="+mn-ea"/>
                        <a:cs typeface="+mn-cs"/>
                      </a:endParaRPr>
                    </a:p>
                    <a:p>
                      <a:r>
                        <a:rPr lang="en-GB" sz="2800" b="0" i="0" u="none" strike="noStrike" kern="1200" baseline="0" dirty="0" smtClean="0">
                          <a:solidFill>
                            <a:schemeClr val="tx1">
                              <a:lumMod val="95000"/>
                              <a:lumOff val="5000"/>
                            </a:schemeClr>
                          </a:solidFill>
                          <a:latin typeface="+mn-lt"/>
                          <a:ea typeface="+mn-ea"/>
                          <a:cs typeface="+mn-cs"/>
                        </a:rPr>
                        <a:t>7. There is </a:t>
                      </a:r>
                      <a:r>
                        <a:rPr lang="en-GB" sz="2800" b="0" i="0" u="sng" strike="noStrike" kern="1200" baseline="0" dirty="0" smtClean="0">
                          <a:solidFill>
                            <a:schemeClr val="tx1">
                              <a:lumMod val="95000"/>
                              <a:lumOff val="5000"/>
                            </a:schemeClr>
                          </a:solidFill>
                          <a:latin typeface="+mn-lt"/>
                          <a:ea typeface="+mn-ea"/>
                          <a:cs typeface="+mn-cs"/>
                        </a:rPr>
                        <a:t>purposeful assessment of the</a:t>
                      </a:r>
                    </a:p>
                    <a:p>
                      <a:r>
                        <a:rPr lang="en-GB" sz="2800" b="0" i="0" u="sng" strike="noStrike" kern="1200" baseline="0" dirty="0" smtClean="0">
                          <a:solidFill>
                            <a:schemeClr val="tx1">
                              <a:lumMod val="95000"/>
                              <a:lumOff val="5000"/>
                            </a:schemeClr>
                          </a:solidFill>
                          <a:latin typeface="+mn-lt"/>
                          <a:ea typeface="+mn-ea"/>
                          <a:cs typeface="+mn-cs"/>
                        </a:rPr>
                        <a:t>effectiveness </a:t>
                      </a:r>
                      <a:r>
                        <a:rPr lang="en-GB" sz="2800" b="0" i="0" u="none" strike="noStrike" kern="1200" baseline="0" dirty="0" smtClean="0">
                          <a:solidFill>
                            <a:schemeClr val="tx1">
                              <a:lumMod val="95000"/>
                              <a:lumOff val="5000"/>
                            </a:schemeClr>
                          </a:solidFill>
                          <a:latin typeface="+mn-lt"/>
                          <a:ea typeface="+mn-ea"/>
                          <a:cs typeface="+mn-cs"/>
                        </a:rPr>
                        <a:t>of the performances</a:t>
                      </a:r>
                      <a:endParaRPr lang="en-GB" sz="2800" dirty="0">
                        <a:solidFill>
                          <a:schemeClr val="tx1">
                            <a:lumMod val="95000"/>
                            <a:lumOff val="5000"/>
                          </a:schemeClr>
                        </a:solidFill>
                      </a:endParaRPr>
                    </a:p>
                  </a:txBody>
                  <a:tcPr>
                    <a:solidFill>
                      <a:srgbClr val="FFFF00"/>
                    </a:solidFill>
                  </a:tcPr>
                </a:tc>
              </a:tr>
            </a:tbl>
          </a:graphicData>
        </a:graphic>
      </p:graphicFrame>
    </p:spTree>
    <p:extLst>
      <p:ext uri="{BB962C8B-B14F-4D97-AF65-F5344CB8AC3E}">
        <p14:creationId xmlns:p14="http://schemas.microsoft.com/office/powerpoint/2010/main" val="1909303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GB" dirty="0"/>
          </a:p>
        </p:txBody>
      </p:sp>
      <p:sp>
        <p:nvSpPr>
          <p:cNvPr id="3" name="Content Placeholder 2"/>
          <p:cNvSpPr>
            <a:spLocks noGrp="1"/>
          </p:cNvSpPr>
          <p:nvPr>
            <p:ph idx="1"/>
          </p:nvPr>
        </p:nvSpPr>
        <p:spPr/>
        <p:txBody>
          <a:bodyPr>
            <a:normAutofit fontScale="92500" lnSpcReduction="10000"/>
          </a:bodyPr>
          <a:lstStyle/>
          <a:p>
            <a:r>
              <a:rPr lang="en-US" dirty="0" smtClean="0"/>
              <a:t>I saw (insert play and playwright here) at (theatre, director, date)</a:t>
            </a:r>
          </a:p>
          <a:p>
            <a:endParaRPr lang="en-US" dirty="0" smtClean="0"/>
          </a:p>
          <a:p>
            <a:r>
              <a:rPr lang="en-US" dirty="0" smtClean="0"/>
              <a:t>Give a brief synopsis of what happens in the play, factor in style, genre, period, setting, intentions for the audience. (show understanding and later establish that the actor is successful because they met these)</a:t>
            </a:r>
          </a:p>
          <a:p>
            <a:endParaRPr lang="en-US" dirty="0"/>
          </a:p>
          <a:p>
            <a:r>
              <a:rPr lang="en-US" dirty="0" smtClean="0"/>
              <a:t>(actor’s name(s)) effectively (used the skills stipulated in the question) to (meet the required effect on the audience) by (</a:t>
            </a:r>
            <a:r>
              <a:rPr lang="en-US" smtClean="0"/>
              <a:t>state why)</a:t>
            </a:r>
            <a:endParaRPr lang="en-GB" dirty="0"/>
          </a:p>
        </p:txBody>
      </p:sp>
    </p:spTree>
    <p:extLst>
      <p:ext uri="{BB962C8B-B14F-4D97-AF65-F5344CB8AC3E}">
        <p14:creationId xmlns:p14="http://schemas.microsoft.com/office/powerpoint/2010/main" val="495677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moments</a:t>
            </a:r>
            <a:endParaRPr lang="en-GB" dirty="0"/>
          </a:p>
        </p:txBody>
      </p:sp>
      <p:sp>
        <p:nvSpPr>
          <p:cNvPr id="3" name="Content Placeholder 2"/>
          <p:cNvSpPr>
            <a:spLocks noGrp="1"/>
          </p:cNvSpPr>
          <p:nvPr>
            <p:ph idx="1"/>
          </p:nvPr>
        </p:nvSpPr>
        <p:spPr/>
        <p:txBody>
          <a:bodyPr/>
          <a:lstStyle/>
          <a:p>
            <a:r>
              <a:rPr lang="en-US" dirty="0" smtClean="0"/>
              <a:t>In the pair you presented in, find a scene with </a:t>
            </a:r>
            <a:r>
              <a:rPr lang="en-US" dirty="0" err="1" smtClean="0"/>
              <a:t>Ui</a:t>
            </a:r>
            <a:r>
              <a:rPr lang="en-US" dirty="0" smtClean="0"/>
              <a:t> and another character and try to create a detailed account of the acting skills used in the scene (so that it is useful in other essays, cover voice as well.)</a:t>
            </a:r>
          </a:p>
          <a:p>
            <a:endParaRPr lang="en-US" dirty="0"/>
          </a:p>
          <a:p>
            <a:r>
              <a:rPr lang="en-US" dirty="0" smtClean="0"/>
              <a:t>Tell me which scene you are doing so that we get different ones.</a:t>
            </a:r>
          </a:p>
          <a:p>
            <a:endParaRPr lang="en-US" dirty="0"/>
          </a:p>
          <a:p>
            <a:r>
              <a:rPr lang="en-US" dirty="0" smtClean="0"/>
              <a:t>Jack create something on Greek, see if you like writing about that better.</a:t>
            </a:r>
            <a:endParaRPr lang="en-GB" dirty="0"/>
          </a:p>
        </p:txBody>
      </p:sp>
    </p:spTree>
    <p:extLst>
      <p:ext uri="{BB962C8B-B14F-4D97-AF65-F5344CB8AC3E}">
        <p14:creationId xmlns:p14="http://schemas.microsoft.com/office/powerpoint/2010/main" val="376646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a:t>
            </a:r>
            <a:endParaRPr lang="en-GB" dirty="0"/>
          </a:p>
        </p:txBody>
      </p:sp>
      <p:sp>
        <p:nvSpPr>
          <p:cNvPr id="3" name="Content Placeholder 2"/>
          <p:cNvSpPr>
            <a:spLocks noGrp="1"/>
          </p:cNvSpPr>
          <p:nvPr>
            <p:ph idx="1"/>
          </p:nvPr>
        </p:nvSpPr>
        <p:spPr/>
        <p:txBody>
          <a:bodyPr>
            <a:normAutofit fontScale="92500" lnSpcReduction="20000"/>
          </a:bodyPr>
          <a:lstStyle/>
          <a:p>
            <a:r>
              <a:rPr lang="en-US" dirty="0" smtClean="0"/>
              <a:t>Acting skills</a:t>
            </a:r>
          </a:p>
          <a:p>
            <a:r>
              <a:rPr lang="en-US" dirty="0" smtClean="0"/>
              <a:t>Personal response (fear, comic, awed)</a:t>
            </a:r>
          </a:p>
          <a:p>
            <a:r>
              <a:rPr lang="en-US" dirty="0" smtClean="0"/>
              <a:t>Atmosphere</a:t>
            </a:r>
          </a:p>
          <a:p>
            <a:r>
              <a:rPr lang="en-US" dirty="0" smtClean="0"/>
              <a:t>How is story told</a:t>
            </a:r>
          </a:p>
          <a:p>
            <a:r>
              <a:rPr lang="en-US" dirty="0" smtClean="0"/>
              <a:t>relationship</a:t>
            </a:r>
          </a:p>
          <a:p>
            <a:endParaRPr lang="en-US" dirty="0"/>
          </a:p>
          <a:p>
            <a:r>
              <a:rPr lang="en-US" dirty="0" smtClean="0"/>
              <a:t>Need really detailed acting skills here, focus on getting those and then relate them to the other bits</a:t>
            </a:r>
            <a:endParaRPr lang="en-US" dirty="0"/>
          </a:p>
        </p:txBody>
      </p:sp>
    </p:spTree>
    <p:extLst>
      <p:ext uri="{BB962C8B-B14F-4D97-AF65-F5344CB8AC3E}">
        <p14:creationId xmlns:p14="http://schemas.microsoft.com/office/powerpoint/2010/main" val="5892803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428</TotalTime>
  <Words>506</Words>
  <Application>Microsoft Office PowerPoint</Application>
  <PresentationFormat>Widescreen</PresentationFormat>
  <Paragraphs>60</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Garamond</vt:lpstr>
      <vt:lpstr>Organic</vt:lpstr>
      <vt:lpstr>Ui contunuis</vt:lpstr>
      <vt:lpstr>Homework- write this down</vt:lpstr>
      <vt:lpstr>programme</vt:lpstr>
      <vt:lpstr>Paragraphs</vt:lpstr>
      <vt:lpstr>Feed-a-back</vt:lpstr>
      <vt:lpstr>Intro</vt:lpstr>
      <vt:lpstr>Key moments</vt:lpstr>
      <vt:lpstr>details</vt:lpstr>
    </vt:vector>
  </TitlesOfParts>
  <Company>Bexley Grammar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Ui contunuis</dc:title>
  <dc:creator>otley_h</dc:creator>
  <cp:lastModifiedBy>otley_h</cp:lastModifiedBy>
  <cp:revision>6</cp:revision>
  <dcterms:created xsi:type="dcterms:W3CDTF">2013-12-16T11:22:39Z</dcterms:created>
  <dcterms:modified xsi:type="dcterms:W3CDTF">2013-12-18T09:26:37Z</dcterms:modified>
</cp:coreProperties>
</file>